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332" r:id="rId2"/>
    <p:sldId id="333" r:id="rId3"/>
    <p:sldId id="437" r:id="rId4"/>
    <p:sldId id="438" r:id="rId5"/>
    <p:sldId id="439" r:id="rId6"/>
    <p:sldId id="428" r:id="rId7"/>
    <p:sldId id="430" r:id="rId8"/>
    <p:sldId id="431" r:id="rId9"/>
    <p:sldId id="434" r:id="rId10"/>
    <p:sldId id="436" r:id="rId11"/>
    <p:sldId id="432" r:id="rId12"/>
  </p:sldIdLst>
  <p:sldSz cx="9144000" cy="6858000" type="screen4x3"/>
  <p:notesSz cx="7010400" cy="9296400"/>
  <p:custDataLst>
    <p:tags r:id="rId14"/>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E60000"/>
    <a:srgbClr val="FE0000"/>
    <a:srgbClr val="FC3030"/>
    <a:srgbClr val="FD8787"/>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9" autoAdjust="0"/>
    <p:restoredTop sz="94737" autoAdjust="0"/>
  </p:normalViewPr>
  <p:slideViewPr>
    <p:cSldViewPr>
      <p:cViewPr varScale="1">
        <p:scale>
          <a:sx n="68" d="100"/>
          <a:sy n="68" d="100"/>
        </p:scale>
        <p:origin x="780" y="7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smtClean="0"/>
            </a:lvl1pPr>
          </a:lstStyle>
          <a:p>
            <a:pPr>
              <a:defRPr/>
            </a:pPr>
            <a:fld id="{AF7C4A40-3452-4D52-B0D8-006552504804}" type="datetimeFigureOut">
              <a:rPr lang="en-US"/>
              <a:pPr>
                <a:defRPr/>
              </a:pPr>
              <a:t>10/1/2017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smtClean="0"/>
            </a:lvl1pPr>
          </a:lstStyle>
          <a:p>
            <a:pPr>
              <a:defRPr/>
            </a:pPr>
            <a:fld id="{AD33DA74-B1E8-4CBC-9601-F245AE07B291}" type="slidenum">
              <a:rPr lang="en-US"/>
              <a:pPr>
                <a:defRPr/>
              </a:pPr>
              <a:t>‹#›</a:t>
            </a:fld>
            <a:endParaRPr lang="en-US"/>
          </a:p>
        </p:txBody>
      </p:sp>
    </p:spTree>
    <p:extLst>
      <p:ext uri="{BB962C8B-B14F-4D97-AF65-F5344CB8AC3E}">
        <p14:creationId xmlns:p14="http://schemas.microsoft.com/office/powerpoint/2010/main" val="76990513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6"/>
          <p:cNvSpPr>
            <a:spLocks noGrp="1" noChangeArrowheads="1"/>
          </p:cNvSpPr>
          <p:nvPr>
            <p:ph type="ftr" sz="quarter" idx="4"/>
          </p:nvPr>
        </p:nvSpPr>
        <p:spPr>
          <a:noFill/>
        </p:spPr>
        <p:txBody>
          <a:bodyPr/>
          <a:lstStyle/>
          <a:p>
            <a:r>
              <a:rPr lang="en-US"/>
              <a:t>Copyright © 2009 Pearson Education Canada</a:t>
            </a:r>
          </a:p>
        </p:txBody>
      </p:sp>
      <p:sp>
        <p:nvSpPr>
          <p:cNvPr id="53251" name="Rectangle 7"/>
          <p:cNvSpPr>
            <a:spLocks noGrp="1" noChangeArrowheads="1"/>
          </p:cNvSpPr>
          <p:nvPr>
            <p:ph type="sldNum" sz="quarter" idx="5"/>
          </p:nvPr>
        </p:nvSpPr>
        <p:spPr>
          <a:noFill/>
        </p:spPr>
        <p:txBody>
          <a:bodyPr/>
          <a:lstStyle/>
          <a:p>
            <a:r>
              <a:rPr lang="en-US"/>
              <a:t>1 - </a:t>
            </a:r>
            <a:fld id="{B5D27BA7-2265-4690-B95E-B605530E40DF}" type="slidenum">
              <a:rPr lang="en-US" smtClean="0"/>
              <a:pPr/>
              <a:t>1</a:t>
            </a:fld>
            <a:endParaRPr lang="en-US"/>
          </a:p>
        </p:txBody>
      </p:sp>
      <p:sp>
        <p:nvSpPr>
          <p:cNvPr id="53252" name="Rectangle 7"/>
          <p:cNvSpPr txBox="1">
            <a:spLocks noGrp="1" noChangeArrowheads="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eaLnBrk="1" hangingPunct="1"/>
            <a:fld id="{90E8A750-22D3-4FA8-B0EF-BC73E779FA94}" type="slidenum">
              <a:rPr lang="en-US" sz="1200"/>
              <a:pPr algn="r" eaLnBrk="1" hangingPunct="1"/>
              <a:t>1</a:t>
            </a:fld>
            <a:endParaRPr lang="en-US" sz="1200"/>
          </a:p>
        </p:txBody>
      </p:sp>
      <p:sp>
        <p:nvSpPr>
          <p:cNvPr id="53253" name="Rectangle 2"/>
          <p:cNvSpPr>
            <a:spLocks noGrp="1" noRot="1" noChangeAspect="1" noChangeArrowheads="1" noTextEdit="1"/>
          </p:cNvSpPr>
          <p:nvPr>
            <p:ph type="sldImg"/>
          </p:nvPr>
        </p:nvSpPr>
        <p:spPr>
          <a:ln/>
        </p:spPr>
      </p:sp>
      <p:sp>
        <p:nvSpPr>
          <p:cNvPr id="5325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851052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6"/>
          <p:cNvSpPr>
            <a:spLocks noGrp="1" noChangeArrowheads="1"/>
          </p:cNvSpPr>
          <p:nvPr>
            <p:ph type="ftr" sz="quarter" idx="4"/>
          </p:nvPr>
        </p:nvSpPr>
        <p:spPr>
          <a:noFill/>
        </p:spPr>
        <p:txBody>
          <a:bodyPr/>
          <a:lstStyle/>
          <a:p>
            <a:r>
              <a:rPr lang="en-US"/>
              <a:t>Copyright © 2009 Pearson Education Canada</a:t>
            </a:r>
          </a:p>
        </p:txBody>
      </p:sp>
      <p:sp>
        <p:nvSpPr>
          <p:cNvPr id="54275" name="Rectangle 7"/>
          <p:cNvSpPr>
            <a:spLocks noGrp="1" noChangeArrowheads="1"/>
          </p:cNvSpPr>
          <p:nvPr>
            <p:ph type="sldNum" sz="quarter" idx="5"/>
          </p:nvPr>
        </p:nvSpPr>
        <p:spPr>
          <a:noFill/>
        </p:spPr>
        <p:txBody>
          <a:bodyPr/>
          <a:lstStyle/>
          <a:p>
            <a:r>
              <a:rPr lang="en-US"/>
              <a:t>1 - </a:t>
            </a:r>
            <a:fld id="{A5EA6EEB-FAD7-401F-A249-7EACD84CE760}" type="slidenum">
              <a:rPr lang="en-US" smtClean="0"/>
              <a:pPr/>
              <a:t>2</a:t>
            </a:fld>
            <a:endParaRPr lang="en-US"/>
          </a:p>
        </p:txBody>
      </p:sp>
      <p:sp>
        <p:nvSpPr>
          <p:cNvPr id="54276" name="Rectangle 7"/>
          <p:cNvSpPr txBox="1">
            <a:spLocks noGrp="1" noChangeArrowheads="1"/>
          </p:cNvSpPr>
          <p:nvPr/>
        </p:nvSpPr>
        <p:spPr bwMode="auto">
          <a:xfrm>
            <a:off x="3970938" y="8829967"/>
            <a:ext cx="3037840" cy="464820"/>
          </a:xfrm>
          <a:prstGeom prst="rect">
            <a:avLst/>
          </a:prstGeom>
          <a:noFill/>
          <a:ln w="9525">
            <a:noFill/>
            <a:miter lim="800000"/>
            <a:headEnd/>
            <a:tailEnd/>
          </a:ln>
        </p:spPr>
        <p:txBody>
          <a:bodyPr lIns="93177" tIns="46589" rIns="93177" bIns="46589" anchor="b"/>
          <a:lstStyle/>
          <a:p>
            <a:pPr algn="r" eaLnBrk="1" hangingPunct="1"/>
            <a:fld id="{7461A837-4473-465C-B239-8DFFD59C423C}" type="slidenum">
              <a:rPr lang="en-US" sz="1200"/>
              <a:pPr algn="r" eaLnBrk="1" hangingPunct="1"/>
              <a:t>2</a:t>
            </a:fld>
            <a:endParaRPr lang="en-US" sz="1200"/>
          </a:p>
        </p:txBody>
      </p:sp>
      <p:sp>
        <p:nvSpPr>
          <p:cNvPr id="54277" name="Rectangle 2"/>
          <p:cNvSpPr>
            <a:spLocks noGrp="1" noRot="1" noChangeAspect="1" noChangeArrowheads="1" noTextEdit="1"/>
          </p:cNvSpPr>
          <p:nvPr>
            <p:ph type="sldImg"/>
          </p:nvPr>
        </p:nvSpPr>
        <p:spPr>
          <a:ln/>
        </p:spPr>
      </p:sp>
      <p:sp>
        <p:nvSpPr>
          <p:cNvPr id="54278"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2876349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Times New Roman" panose="02020603050405020304" pitchFamily="18" charset="0"/>
              </a:defRPr>
            </a:lvl1pPr>
            <a:lvl2pPr marL="742950" indent="-285750" eaLnBrk="0" hangingPunct="0">
              <a:defRPr>
                <a:solidFill>
                  <a:schemeClr val="tx1"/>
                </a:solidFill>
                <a:latin typeface="Arial" panose="020B0604020202020204" pitchFamily="34" charset="0"/>
                <a:cs typeface="Times New Roman" panose="02020603050405020304" pitchFamily="18" charset="0"/>
              </a:defRPr>
            </a:lvl2pPr>
            <a:lvl3pPr marL="1143000" indent="-228600" eaLnBrk="0" hangingPunct="0">
              <a:defRPr>
                <a:solidFill>
                  <a:schemeClr val="tx1"/>
                </a:solidFill>
                <a:latin typeface="Arial" panose="020B0604020202020204" pitchFamily="34" charset="0"/>
                <a:cs typeface="Times New Roman" panose="02020603050405020304" pitchFamily="18" charset="0"/>
              </a:defRPr>
            </a:lvl3pPr>
            <a:lvl4pPr marL="1600200" indent="-228600" eaLnBrk="0" hangingPunct="0">
              <a:defRPr>
                <a:solidFill>
                  <a:schemeClr val="tx1"/>
                </a:solidFill>
                <a:latin typeface="Arial" panose="020B0604020202020204" pitchFamily="34" charset="0"/>
                <a:cs typeface="Times New Roman" panose="02020603050405020304" pitchFamily="18" charset="0"/>
              </a:defRPr>
            </a:lvl4pPr>
            <a:lvl5pPr marL="2057400" indent="-228600" eaLnBrk="0" hangingPunct="0">
              <a:defRPr>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9pPr>
          </a:lstStyle>
          <a:p>
            <a:pPr eaLnBrk="1" hangingPunct="1"/>
            <a:fld id="{A94B0741-A12A-4DBA-9365-645CCC6377DC}" type="slidenum">
              <a:rPr lang="en-US" altLang="en-US">
                <a:latin typeface="Times New Roman" panose="02020603050405020304" pitchFamily="18" charset="0"/>
              </a:rPr>
              <a:pPr eaLnBrk="1" hangingPunct="1"/>
              <a:t>3</a:t>
            </a:fld>
            <a:endParaRPr lang="en-US" altLang="en-US">
              <a:latin typeface="Times New Roman" panose="02020603050405020304" pitchFamily="18"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848614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Times New Roman" panose="02020603050405020304" pitchFamily="18" charset="0"/>
              </a:defRPr>
            </a:lvl1pPr>
            <a:lvl2pPr marL="742950" indent="-285750" eaLnBrk="0" hangingPunct="0">
              <a:defRPr>
                <a:solidFill>
                  <a:schemeClr val="tx1"/>
                </a:solidFill>
                <a:latin typeface="Arial" panose="020B0604020202020204" pitchFamily="34" charset="0"/>
                <a:cs typeface="Times New Roman" panose="02020603050405020304" pitchFamily="18" charset="0"/>
              </a:defRPr>
            </a:lvl2pPr>
            <a:lvl3pPr marL="1143000" indent="-228600" eaLnBrk="0" hangingPunct="0">
              <a:defRPr>
                <a:solidFill>
                  <a:schemeClr val="tx1"/>
                </a:solidFill>
                <a:latin typeface="Arial" panose="020B0604020202020204" pitchFamily="34" charset="0"/>
                <a:cs typeface="Times New Roman" panose="02020603050405020304" pitchFamily="18" charset="0"/>
              </a:defRPr>
            </a:lvl3pPr>
            <a:lvl4pPr marL="1600200" indent="-228600" eaLnBrk="0" hangingPunct="0">
              <a:defRPr>
                <a:solidFill>
                  <a:schemeClr val="tx1"/>
                </a:solidFill>
                <a:latin typeface="Arial" panose="020B0604020202020204" pitchFamily="34" charset="0"/>
                <a:cs typeface="Times New Roman" panose="02020603050405020304" pitchFamily="18" charset="0"/>
              </a:defRPr>
            </a:lvl4pPr>
            <a:lvl5pPr marL="2057400" indent="-228600" eaLnBrk="0" hangingPunct="0">
              <a:defRPr>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9pPr>
          </a:lstStyle>
          <a:p>
            <a:pPr eaLnBrk="1" hangingPunct="1"/>
            <a:fld id="{A94B0741-A12A-4DBA-9365-645CCC6377DC}" type="slidenum">
              <a:rPr lang="en-US" altLang="en-US">
                <a:latin typeface="Times New Roman" panose="02020603050405020304" pitchFamily="18" charset="0"/>
              </a:rPr>
              <a:pPr eaLnBrk="1" hangingPunct="1"/>
              <a:t>4</a:t>
            </a:fld>
            <a:endParaRPr lang="en-US" altLang="en-US">
              <a:latin typeface="Times New Roman" panose="02020603050405020304" pitchFamily="18"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955168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Times New Roman" panose="02020603050405020304" pitchFamily="18" charset="0"/>
              </a:defRPr>
            </a:lvl1pPr>
            <a:lvl2pPr marL="742950" indent="-285750" eaLnBrk="0" hangingPunct="0">
              <a:defRPr>
                <a:solidFill>
                  <a:schemeClr val="tx1"/>
                </a:solidFill>
                <a:latin typeface="Arial" panose="020B0604020202020204" pitchFamily="34" charset="0"/>
                <a:cs typeface="Times New Roman" panose="02020603050405020304" pitchFamily="18" charset="0"/>
              </a:defRPr>
            </a:lvl2pPr>
            <a:lvl3pPr marL="1143000" indent="-228600" eaLnBrk="0" hangingPunct="0">
              <a:defRPr>
                <a:solidFill>
                  <a:schemeClr val="tx1"/>
                </a:solidFill>
                <a:latin typeface="Arial" panose="020B0604020202020204" pitchFamily="34" charset="0"/>
                <a:cs typeface="Times New Roman" panose="02020603050405020304" pitchFamily="18" charset="0"/>
              </a:defRPr>
            </a:lvl3pPr>
            <a:lvl4pPr marL="1600200" indent="-228600" eaLnBrk="0" hangingPunct="0">
              <a:defRPr>
                <a:solidFill>
                  <a:schemeClr val="tx1"/>
                </a:solidFill>
                <a:latin typeface="Arial" panose="020B0604020202020204" pitchFamily="34" charset="0"/>
                <a:cs typeface="Times New Roman" panose="02020603050405020304" pitchFamily="18" charset="0"/>
              </a:defRPr>
            </a:lvl4pPr>
            <a:lvl5pPr marL="2057400" indent="-228600" eaLnBrk="0" hangingPunct="0">
              <a:defRPr>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9pPr>
          </a:lstStyle>
          <a:p>
            <a:pPr eaLnBrk="1" hangingPunct="1"/>
            <a:fld id="{A94B0741-A12A-4DBA-9365-645CCC6377DC}" type="slidenum">
              <a:rPr lang="en-US" altLang="en-US">
                <a:latin typeface="Times New Roman" panose="02020603050405020304" pitchFamily="18" charset="0"/>
              </a:rPr>
              <a:pPr eaLnBrk="1" hangingPunct="1"/>
              <a:t>5</a:t>
            </a:fld>
            <a:endParaRPr lang="en-US" altLang="en-US">
              <a:latin typeface="Times New Roman" panose="02020603050405020304" pitchFamily="18"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961764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Times New Roman" panose="02020603050405020304" pitchFamily="18" charset="0"/>
              </a:defRPr>
            </a:lvl1pPr>
            <a:lvl2pPr marL="742950" indent="-285750" eaLnBrk="0" hangingPunct="0">
              <a:defRPr>
                <a:solidFill>
                  <a:schemeClr val="tx1"/>
                </a:solidFill>
                <a:latin typeface="Arial" panose="020B0604020202020204" pitchFamily="34" charset="0"/>
                <a:cs typeface="Times New Roman" panose="02020603050405020304" pitchFamily="18" charset="0"/>
              </a:defRPr>
            </a:lvl2pPr>
            <a:lvl3pPr marL="1143000" indent="-228600" eaLnBrk="0" hangingPunct="0">
              <a:defRPr>
                <a:solidFill>
                  <a:schemeClr val="tx1"/>
                </a:solidFill>
                <a:latin typeface="Arial" panose="020B0604020202020204" pitchFamily="34" charset="0"/>
                <a:cs typeface="Times New Roman" panose="02020603050405020304" pitchFamily="18" charset="0"/>
              </a:defRPr>
            </a:lvl3pPr>
            <a:lvl4pPr marL="1600200" indent="-228600" eaLnBrk="0" hangingPunct="0">
              <a:defRPr>
                <a:solidFill>
                  <a:schemeClr val="tx1"/>
                </a:solidFill>
                <a:latin typeface="Arial" panose="020B0604020202020204" pitchFamily="34" charset="0"/>
                <a:cs typeface="Times New Roman" panose="02020603050405020304" pitchFamily="18" charset="0"/>
              </a:defRPr>
            </a:lvl4pPr>
            <a:lvl5pPr marL="2057400" indent="-228600" eaLnBrk="0" hangingPunct="0">
              <a:defRPr>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9pPr>
          </a:lstStyle>
          <a:p>
            <a:pPr eaLnBrk="1" hangingPunct="1"/>
            <a:fld id="{A94B0741-A12A-4DBA-9365-645CCC6377DC}" type="slidenum">
              <a:rPr lang="en-US" altLang="en-US">
                <a:latin typeface="Times New Roman" panose="02020603050405020304" pitchFamily="18" charset="0"/>
              </a:rPr>
              <a:pPr eaLnBrk="1" hangingPunct="1"/>
              <a:t>6</a:t>
            </a:fld>
            <a:endParaRPr lang="en-US" altLang="en-US">
              <a:latin typeface="Times New Roman" panose="02020603050405020304" pitchFamily="18" charset="0"/>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082368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Times New Roman" panose="02020603050405020304" pitchFamily="18" charset="0"/>
              </a:defRPr>
            </a:lvl1pPr>
            <a:lvl2pPr marL="742950" indent="-285750" eaLnBrk="0" hangingPunct="0">
              <a:defRPr>
                <a:solidFill>
                  <a:schemeClr val="tx1"/>
                </a:solidFill>
                <a:latin typeface="Arial" panose="020B0604020202020204" pitchFamily="34" charset="0"/>
                <a:cs typeface="Times New Roman" panose="02020603050405020304" pitchFamily="18" charset="0"/>
              </a:defRPr>
            </a:lvl2pPr>
            <a:lvl3pPr marL="1143000" indent="-228600" eaLnBrk="0" hangingPunct="0">
              <a:defRPr>
                <a:solidFill>
                  <a:schemeClr val="tx1"/>
                </a:solidFill>
                <a:latin typeface="Arial" panose="020B0604020202020204" pitchFamily="34" charset="0"/>
                <a:cs typeface="Times New Roman" panose="02020603050405020304" pitchFamily="18" charset="0"/>
              </a:defRPr>
            </a:lvl3pPr>
            <a:lvl4pPr marL="1600200" indent="-228600" eaLnBrk="0" hangingPunct="0">
              <a:defRPr>
                <a:solidFill>
                  <a:schemeClr val="tx1"/>
                </a:solidFill>
                <a:latin typeface="Arial" panose="020B0604020202020204" pitchFamily="34" charset="0"/>
                <a:cs typeface="Times New Roman" panose="02020603050405020304" pitchFamily="18" charset="0"/>
              </a:defRPr>
            </a:lvl4pPr>
            <a:lvl5pPr marL="2057400" indent="-228600" eaLnBrk="0" hangingPunct="0">
              <a:defRPr>
                <a:solidFill>
                  <a:schemeClr val="tx1"/>
                </a:solidFill>
                <a:latin typeface="Arial" panose="020B0604020202020204" pitchFamily="34" charset="0"/>
                <a:cs typeface="Times New Roman" panose="02020603050405020304" pitchFamily="18"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Times New Roman" panose="02020603050405020304" pitchFamily="18" charset="0"/>
              </a:defRPr>
            </a:lvl9pPr>
          </a:lstStyle>
          <a:p>
            <a:pPr eaLnBrk="1" hangingPunct="1"/>
            <a:fld id="{1585BB44-F4F7-4DDC-923E-4F9509F85F76}" type="slidenum">
              <a:rPr lang="en-US" altLang="en-US">
                <a:latin typeface="Times New Roman" panose="02020603050405020304" pitchFamily="18" charset="0"/>
              </a:rPr>
              <a:pPr eaLnBrk="1" hangingPunct="1"/>
              <a:t>8</a:t>
            </a:fld>
            <a:endParaRPr lang="en-US" altLang="en-US">
              <a:latin typeface="Times New Roman" panose="02020603050405020304" pitchFamily="18" charset="0"/>
            </a:endParaRPr>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823316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00F9651-370D-4F5F-90A9-69B3DA92CAE8}" type="slidenum">
              <a:rPr lang="en-US"/>
              <a:pPr>
                <a:defRPr/>
              </a:pPr>
              <a:t>‹#›</a:t>
            </a:fld>
            <a:endParaRPr lang="en-US"/>
          </a:p>
        </p:txBody>
      </p:sp>
      <p:sp>
        <p:nvSpPr>
          <p:cNvPr id="7" name="Rectangle 4"/>
          <p:cNvSpPr>
            <a:spLocks noChangeArrowheads="1"/>
          </p:cNvSpPr>
          <p:nvPr userDrawn="1"/>
        </p:nvSpPr>
        <p:spPr bwMode="auto">
          <a:xfrm>
            <a:off x="0" y="838200"/>
            <a:ext cx="9144000" cy="838200"/>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8" name="Rectangle 8"/>
          <p:cNvSpPr>
            <a:spLocks noChangeArrowheads="1"/>
          </p:cNvSpPr>
          <p:nvPr userDrawn="1"/>
        </p:nvSpPr>
        <p:spPr bwMode="auto">
          <a:xfrm>
            <a:off x="0" y="152400"/>
            <a:ext cx="9144000" cy="685800"/>
          </a:xfrm>
          <a:prstGeom prst="rect">
            <a:avLst/>
          </a:prstGeom>
          <a:solidFill>
            <a:srgbClr val="E60000"/>
          </a:solidFill>
          <a:ln w="19050">
            <a:solidFill>
              <a:schemeClr val="tx1"/>
            </a:solidFill>
            <a:miter lim="800000"/>
            <a:headEnd/>
            <a:tailEnd/>
          </a:ln>
        </p:spPr>
        <p:txBody>
          <a:bodyPr wrap="none" anchor="ct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1D37863-5D59-450B-9696-4D2CF3AD85C5}"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BDFA032-E838-4DD4-BD3F-7182912ED69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3C08899-04A1-4325-AFA2-353EA72576C9}"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2FF9A1D-C56E-478B-AB86-AA314EE79A2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5A015C2-937F-46D8-9AE6-803ACB5B96B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9BAA409-EF8A-4525-8AAC-DCA29F4DC5F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2F6A716-74F0-43E2-ADDA-25E774CDB841}"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49B157-0D6A-41C0-A50D-5237AF6D5623}"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19F18DB-0BC2-49F3-8E8B-AFEF0A3B20F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41C596DA-73D9-4AF2-8811-61A97969C76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kates@my.centennialcollege.ca"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ctrTitle" idx="4294967295"/>
          </p:nvPr>
        </p:nvSpPr>
        <p:spPr>
          <a:xfrm>
            <a:off x="685800" y="457200"/>
            <a:ext cx="7772400" cy="1752600"/>
          </a:xfrm>
        </p:spPr>
        <p:txBody>
          <a:bodyPr>
            <a:normAutofit/>
          </a:bodyPr>
          <a:lstStyle/>
          <a:p>
            <a:pPr algn="ctr" eaLnBrk="1" fontAlgn="auto" hangingPunct="1">
              <a:spcAft>
                <a:spcPts val="0"/>
              </a:spcAft>
              <a:defRPr/>
            </a:pPr>
            <a:r>
              <a:rPr lang="en-US" sz="4700" dirty="0"/>
              <a:t>Integrated Business Planning</a:t>
            </a:r>
            <a:br>
              <a:rPr lang="en-US" sz="4700" dirty="0"/>
            </a:br>
            <a:r>
              <a:rPr lang="en-US" sz="2600" dirty="0"/>
              <a:t>MGMT 324</a:t>
            </a:r>
            <a:br>
              <a:rPr lang="en-US" sz="2600" dirty="0"/>
            </a:br>
            <a:r>
              <a:rPr lang="en-US" sz="2600" dirty="0"/>
              <a:t>Exploring the Political Frame</a:t>
            </a:r>
          </a:p>
        </p:txBody>
      </p:sp>
      <p:sp>
        <p:nvSpPr>
          <p:cNvPr id="12291" name="Rectangle 7"/>
          <p:cNvSpPr>
            <a:spLocks noChangeArrowheads="1"/>
          </p:cNvSpPr>
          <p:nvPr/>
        </p:nvSpPr>
        <p:spPr bwMode="gray">
          <a:xfrm>
            <a:off x="457200" y="2895600"/>
            <a:ext cx="8226425" cy="304800"/>
          </a:xfrm>
          <a:prstGeom prst="rect">
            <a:avLst/>
          </a:prstGeom>
          <a:gradFill rotWithShape="0">
            <a:gsLst>
              <a:gs pos="0">
                <a:srgbClr val="6600CC"/>
              </a:gs>
              <a:gs pos="100000">
                <a:srgbClr val="F6D0FC"/>
              </a:gs>
            </a:gsLst>
            <a:lin ang="0" scaled="1"/>
          </a:gradFill>
          <a:ln w="9525">
            <a:noFill/>
            <a:miter lim="800000"/>
            <a:headEnd/>
            <a:tailEnd/>
          </a:ln>
        </p:spPr>
        <p:txBody>
          <a:bodyPr wrap="none" anchor="ctr"/>
          <a:lstStyle/>
          <a:p>
            <a:pPr algn="ctr" eaLnBrk="1" hangingPunct="1"/>
            <a:endParaRPr kumimoji="1" lang="en-US" sz="2400">
              <a:latin typeface="Tahoma" pitchFamily="34" charset="0"/>
            </a:endParaRPr>
          </a:p>
        </p:txBody>
      </p:sp>
      <p:sp>
        <p:nvSpPr>
          <p:cNvPr id="7" name="Rectangle 2"/>
          <p:cNvSpPr txBox="1">
            <a:spLocks noChangeArrowheads="1"/>
          </p:cNvSpPr>
          <p:nvPr/>
        </p:nvSpPr>
        <p:spPr>
          <a:xfrm>
            <a:off x="762000" y="3810000"/>
            <a:ext cx="7772400" cy="1752600"/>
          </a:xfrm>
          <a:prstGeom prst="rect">
            <a:avLst/>
          </a:prstGeom>
        </p:spPr>
        <p:txBody>
          <a:bodyPr bIns="91440" anchor="b"/>
          <a:lstStyle/>
          <a:p>
            <a:pPr algn="r" eaLnBrk="1" fontAlgn="auto" hangingPunct="1">
              <a:spcAft>
                <a:spcPts val="0"/>
              </a:spcAft>
              <a:defRPr/>
            </a:pPr>
            <a:r>
              <a:rPr lang="en-US" sz="2800" dirty="0">
                <a:solidFill>
                  <a:schemeClr val="tx2"/>
                </a:solidFill>
                <a:latin typeface="+mj-lt"/>
                <a:ea typeface="+mj-ea"/>
                <a:cs typeface="+mj-cs"/>
              </a:rPr>
              <a:t>Susan Kates</a:t>
            </a:r>
          </a:p>
          <a:p>
            <a:pPr algn="r" eaLnBrk="1" fontAlgn="auto" hangingPunct="1">
              <a:spcAft>
                <a:spcPts val="0"/>
              </a:spcAft>
              <a:defRPr/>
            </a:pPr>
            <a:r>
              <a:rPr lang="en-US" sz="2800" dirty="0">
                <a:solidFill>
                  <a:schemeClr val="tx2"/>
                </a:solidFill>
                <a:latin typeface="+mj-lt"/>
                <a:ea typeface="+mj-ea"/>
                <a:cs typeface="+mj-cs"/>
                <a:hlinkClick r:id="rId3"/>
              </a:rPr>
              <a:t>skates@my.centennialcollege.ca</a:t>
            </a:r>
            <a:endParaRPr lang="en-US" sz="2800" dirty="0">
              <a:solidFill>
                <a:schemeClr val="tx2"/>
              </a:solidFill>
              <a:latin typeface="+mj-lt"/>
              <a:ea typeface="+mj-ea"/>
              <a:cs typeface="+mj-cs"/>
            </a:endParaRPr>
          </a:p>
        </p:txBody>
      </p:sp>
      <p:sp>
        <p:nvSpPr>
          <p:cNvPr id="5" name="Rectangle 4"/>
          <p:cNvSpPr>
            <a:spLocks noChangeArrowheads="1"/>
          </p:cNvSpPr>
          <p:nvPr/>
        </p:nvSpPr>
        <p:spPr bwMode="auto">
          <a:xfrm>
            <a:off x="0" y="3276600"/>
            <a:ext cx="9144000" cy="838200"/>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6" name="Rectangle 8"/>
          <p:cNvSpPr>
            <a:spLocks noChangeArrowheads="1"/>
          </p:cNvSpPr>
          <p:nvPr/>
        </p:nvSpPr>
        <p:spPr bwMode="auto">
          <a:xfrm>
            <a:off x="0" y="2590800"/>
            <a:ext cx="9144000" cy="685800"/>
          </a:xfrm>
          <a:prstGeom prst="rect">
            <a:avLst/>
          </a:prstGeom>
          <a:solidFill>
            <a:srgbClr val="E60000"/>
          </a:solidFill>
          <a:ln w="19050">
            <a:solidFill>
              <a:schemeClr val="tx1"/>
            </a:solidFill>
            <a:miter lim="800000"/>
            <a:headEnd/>
            <a:tailEnd/>
          </a:ln>
        </p:spPr>
        <p:txBody>
          <a:bodyPr wrap="none" anchor="ctr"/>
          <a:lstStyle/>
          <a:p>
            <a:endParaRPr lang="en-US"/>
          </a:p>
        </p:txBody>
      </p:sp>
    </p:spTree>
  </p:cSld>
  <p:clrMapOvr>
    <a:masterClrMapping/>
  </p:clrMapOvr>
  <p:transition>
    <p:zoom/>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7" name="Group 6"/>
          <p:cNvGrpSpPr/>
          <p:nvPr/>
        </p:nvGrpSpPr>
        <p:grpSpPr>
          <a:xfrm>
            <a:off x="0" y="152400"/>
            <a:ext cx="9144000" cy="1524000"/>
            <a:chOff x="0" y="152400"/>
            <a:chExt cx="9144000" cy="1524000"/>
          </a:xfrm>
        </p:grpSpPr>
        <p:sp>
          <p:nvSpPr>
            <p:cNvPr id="5" name="Rectangle 4"/>
            <p:cNvSpPr>
              <a:spLocks noChangeArrowheads="1"/>
            </p:cNvSpPr>
            <p:nvPr/>
          </p:nvSpPr>
          <p:spPr bwMode="auto">
            <a:xfrm>
              <a:off x="0" y="838200"/>
              <a:ext cx="9144000" cy="838200"/>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6" name="Rectangle 8"/>
            <p:cNvSpPr>
              <a:spLocks noChangeArrowheads="1"/>
            </p:cNvSpPr>
            <p:nvPr/>
          </p:nvSpPr>
          <p:spPr bwMode="auto">
            <a:xfrm>
              <a:off x="0" y="152400"/>
              <a:ext cx="9144000" cy="685800"/>
            </a:xfrm>
            <a:prstGeom prst="rect">
              <a:avLst/>
            </a:prstGeom>
            <a:solidFill>
              <a:srgbClr val="E60000"/>
            </a:solidFill>
            <a:ln w="19050">
              <a:solidFill>
                <a:schemeClr val="tx1"/>
              </a:solidFill>
              <a:miter lim="800000"/>
              <a:headEnd/>
              <a:tailEnd/>
            </a:ln>
          </p:spPr>
          <p:txBody>
            <a:bodyPr wrap="none" anchor="ctr"/>
            <a:lstStyle/>
            <a:p>
              <a:endParaRPr lang="en-US"/>
            </a:p>
          </p:txBody>
        </p:sp>
      </p:grpSp>
      <p:sp>
        <p:nvSpPr>
          <p:cNvPr id="13315" name="Rectangle 3"/>
          <p:cNvSpPr>
            <a:spLocks noGrp="1" noChangeArrowheads="1"/>
          </p:cNvSpPr>
          <p:nvPr>
            <p:ph type="subTitle" idx="4294967295"/>
          </p:nvPr>
        </p:nvSpPr>
        <p:spPr>
          <a:xfrm>
            <a:off x="381000" y="2133600"/>
            <a:ext cx="8610600" cy="3657600"/>
          </a:xfrm>
        </p:spPr>
        <p:txBody>
          <a:bodyPr/>
          <a:lstStyle/>
          <a:p>
            <a:pPr marL="0" indent="0" eaLnBrk="1" hangingPunct="1"/>
            <a:r>
              <a:rPr lang="en-US" sz="2800" dirty="0"/>
              <a:t> Short review </a:t>
            </a:r>
          </a:p>
          <a:p>
            <a:pPr marL="400050" lvl="1" indent="0" eaLnBrk="1" hangingPunct="1"/>
            <a:r>
              <a:rPr lang="en-US" sz="2400" dirty="0"/>
              <a:t>  Frame?</a:t>
            </a:r>
          </a:p>
          <a:p>
            <a:pPr marL="400050" lvl="1" indent="0" eaLnBrk="1" hangingPunct="1"/>
            <a:r>
              <a:rPr lang="en-US" sz="2400" dirty="0"/>
              <a:t> What is the structural frame?</a:t>
            </a:r>
          </a:p>
          <a:p>
            <a:pPr marL="400050" lvl="1" indent="0" eaLnBrk="1" hangingPunct="1"/>
            <a:r>
              <a:rPr lang="en-US" sz="2400" dirty="0"/>
              <a:t> What is the HR frame?</a:t>
            </a:r>
          </a:p>
          <a:p>
            <a:pPr marL="400050" lvl="1" indent="0" eaLnBrk="1" hangingPunct="1"/>
            <a:r>
              <a:rPr lang="en-US" sz="2400" dirty="0"/>
              <a:t> Daniel Pink’s Theory of Motivation</a:t>
            </a:r>
          </a:p>
          <a:p>
            <a:pPr marL="0" indent="0" eaLnBrk="1" hangingPunct="1"/>
            <a:r>
              <a:rPr lang="en-US" sz="2800" dirty="0"/>
              <a:t> Intro to The Political Frame</a:t>
            </a:r>
          </a:p>
          <a:p>
            <a:pPr marL="0" indent="0" eaLnBrk="1" hangingPunct="1"/>
            <a:r>
              <a:rPr lang="en-US" sz="2800" dirty="0"/>
              <a:t> Exploring Sources of Power</a:t>
            </a:r>
          </a:p>
          <a:p>
            <a:pPr marL="0" indent="0" eaLnBrk="1" hangingPunct="1"/>
            <a:endParaRPr lang="en-US" dirty="0">
              <a:solidFill>
                <a:schemeClr val="hlink"/>
              </a:solidFill>
            </a:endParaRPr>
          </a:p>
        </p:txBody>
      </p:sp>
      <p:sp>
        <p:nvSpPr>
          <p:cNvPr id="11266" name="Rectangle 2"/>
          <p:cNvSpPr>
            <a:spLocks noGrp="1" noChangeArrowheads="1"/>
          </p:cNvSpPr>
          <p:nvPr>
            <p:ph type="ctrTitle" idx="4294967295"/>
          </p:nvPr>
        </p:nvSpPr>
        <p:spPr>
          <a:xfrm>
            <a:off x="533400" y="685800"/>
            <a:ext cx="7772400" cy="1143000"/>
          </a:xfrm>
        </p:spPr>
        <p:txBody>
          <a:bodyPr/>
          <a:lstStyle/>
          <a:p>
            <a:pPr algn="ctr" eaLnBrk="1" fontAlgn="auto" hangingPunct="1">
              <a:spcAft>
                <a:spcPts val="0"/>
              </a:spcAft>
              <a:defRPr/>
            </a:pPr>
            <a:r>
              <a:rPr lang="en-US" sz="5100" dirty="0">
                <a:solidFill>
                  <a:schemeClr val="bg1"/>
                </a:solidFill>
              </a:rPr>
              <a:t>Agenda</a:t>
            </a:r>
          </a:p>
        </p:txBody>
      </p:sp>
    </p:spTree>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609600"/>
            <a:ext cx="8229600" cy="1143000"/>
          </a:xfrm>
        </p:spPr>
        <p:txBody>
          <a:bodyPr/>
          <a:lstStyle/>
          <a:p>
            <a:pPr eaLnBrk="1" hangingPunct="1"/>
            <a:r>
              <a:rPr lang="en-US" altLang="en-US" dirty="0">
                <a:solidFill>
                  <a:schemeClr val="bg1"/>
                </a:solidFill>
                <a:ea typeface="ＭＳ Ｐゴシック" panose="020B0600070205080204" pitchFamily="34" charset="-128"/>
              </a:rPr>
              <a:t>Review</a:t>
            </a:r>
          </a:p>
        </p:txBody>
      </p:sp>
      <p:sp>
        <p:nvSpPr>
          <p:cNvPr id="5123" name="Rectangle 3"/>
          <p:cNvSpPr>
            <a:spLocks noGrp="1" noChangeArrowheads="1"/>
          </p:cNvSpPr>
          <p:nvPr>
            <p:ph type="body" idx="1"/>
          </p:nvPr>
        </p:nvSpPr>
        <p:spPr>
          <a:xfrm>
            <a:off x="228600" y="1828800"/>
            <a:ext cx="8458200" cy="4362450"/>
          </a:xfrm>
        </p:spPr>
        <p:txBody>
          <a:bodyPr/>
          <a:lstStyle/>
          <a:p>
            <a:pPr marL="0" indent="0" eaLnBrk="1" hangingPunct="1">
              <a:buNone/>
            </a:pPr>
            <a:r>
              <a:rPr lang="en-US" altLang="en-US" sz="2400" dirty="0">
                <a:ea typeface="ＭＳ Ｐゴシック" panose="020B0600070205080204" pitchFamily="34" charset="-128"/>
              </a:rPr>
              <a:t>What is re-framing?</a:t>
            </a:r>
          </a:p>
          <a:p>
            <a:pPr marL="457200" lvl="1" indent="0" eaLnBrk="1" hangingPunct="1">
              <a:buNone/>
            </a:pPr>
            <a:r>
              <a:rPr lang="en-US" altLang="en-US" sz="2000" dirty="0">
                <a:ea typeface="ＭＳ Ｐゴシック" panose="020B0600070205080204" pitchFamily="34" charset="-128"/>
              </a:rPr>
              <a:t>Someone in your family (brother, sister, parent) is angry because of something that happened at their workplace.  Sometimes, the company has really good times and there is a lot of hours and overtime available. However, for the next three months, business will be slow. To cut costs without cutting jobs, management has decided to give employees every other Friday off … without pay. </a:t>
            </a:r>
          </a:p>
          <a:p>
            <a:pPr marL="457200" lvl="1" indent="0" eaLnBrk="1" hangingPunct="1">
              <a:buNone/>
            </a:pPr>
            <a:endParaRPr lang="en-US" altLang="en-US" sz="2000" dirty="0">
              <a:ea typeface="ＭＳ Ｐゴシック" panose="020B0600070205080204" pitchFamily="34" charset="-128"/>
            </a:endParaRPr>
          </a:p>
          <a:p>
            <a:pPr marL="457200" lvl="1" indent="0" eaLnBrk="1" hangingPunct="1">
              <a:buNone/>
            </a:pPr>
            <a:r>
              <a:rPr lang="en-US" altLang="en-US" sz="2000" dirty="0">
                <a:ea typeface="ＭＳ Ｐゴシック" panose="020B0600070205080204" pitchFamily="34" charset="-128"/>
              </a:rPr>
              <a:t>You suggest to your family  member that they might consider re-framing the situation.  </a:t>
            </a:r>
          </a:p>
          <a:p>
            <a:pPr lvl="1" eaLnBrk="1" hangingPunct="1"/>
            <a:r>
              <a:rPr lang="en-US" altLang="en-US" sz="2000" dirty="0">
                <a:ea typeface="ＭＳ Ｐゴシック" panose="020B0600070205080204" pitchFamily="34" charset="-128"/>
              </a:rPr>
              <a:t>First, you have to explain re-framing. </a:t>
            </a:r>
          </a:p>
          <a:p>
            <a:pPr lvl="1" eaLnBrk="1" hangingPunct="1"/>
            <a:r>
              <a:rPr lang="en-US" altLang="en-US" sz="2000" dirty="0">
                <a:ea typeface="ＭＳ Ｐゴシック" panose="020B0600070205080204" pitchFamily="34" charset="-128"/>
              </a:rPr>
              <a:t>Second, describe how would you help your family member re-frame this situation.</a:t>
            </a:r>
          </a:p>
          <a:p>
            <a:pPr eaLnBrk="1" hangingPunct="1">
              <a:buFont typeface="Wingdings" panose="05000000000000000000" pitchFamily="2" charset="2"/>
              <a:buNone/>
            </a:pPr>
            <a:endParaRPr lang="en-US" altLang="en-US" sz="2400" dirty="0">
              <a:ea typeface="ＭＳ Ｐゴシック" panose="020B0600070205080204" pitchFamily="34" charset="-128"/>
            </a:endParaRPr>
          </a:p>
        </p:txBody>
      </p:sp>
    </p:spTree>
    <p:extLst>
      <p:ext uri="{BB962C8B-B14F-4D97-AF65-F5344CB8AC3E}">
        <p14:creationId xmlns:p14="http://schemas.microsoft.com/office/powerpoint/2010/main" val="2283172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609600"/>
            <a:ext cx="8229600" cy="1143000"/>
          </a:xfrm>
        </p:spPr>
        <p:txBody>
          <a:bodyPr/>
          <a:lstStyle/>
          <a:p>
            <a:pPr eaLnBrk="1" hangingPunct="1"/>
            <a:r>
              <a:rPr lang="en-US" altLang="en-US" dirty="0">
                <a:solidFill>
                  <a:schemeClr val="bg1"/>
                </a:solidFill>
                <a:ea typeface="ＭＳ Ｐゴシック" panose="020B0600070205080204" pitchFamily="34" charset="-128"/>
              </a:rPr>
              <a:t>Review</a:t>
            </a:r>
          </a:p>
        </p:txBody>
      </p:sp>
      <p:sp>
        <p:nvSpPr>
          <p:cNvPr id="5123" name="Rectangle 3"/>
          <p:cNvSpPr>
            <a:spLocks noGrp="1" noChangeArrowheads="1"/>
          </p:cNvSpPr>
          <p:nvPr>
            <p:ph type="body" idx="1"/>
          </p:nvPr>
        </p:nvSpPr>
        <p:spPr>
          <a:xfrm>
            <a:off x="491067" y="2362200"/>
            <a:ext cx="7772400" cy="4362450"/>
          </a:xfrm>
        </p:spPr>
        <p:txBody>
          <a:bodyPr/>
          <a:lstStyle/>
          <a:p>
            <a:pPr marL="0" indent="0" eaLnBrk="1" hangingPunct="1">
              <a:buNone/>
            </a:pPr>
            <a:r>
              <a:rPr lang="en-US" altLang="en-US" sz="2400" dirty="0">
                <a:ea typeface="ＭＳ Ｐゴシック" panose="020B0600070205080204" pitchFamily="34" charset="-128"/>
              </a:rPr>
              <a:t>The Structural Frame </a:t>
            </a:r>
          </a:p>
          <a:p>
            <a:pPr marL="457200" lvl="1" indent="0" eaLnBrk="1" hangingPunct="1">
              <a:buNone/>
            </a:pPr>
            <a:r>
              <a:rPr lang="en-US" altLang="en-US" sz="2000" dirty="0">
                <a:ea typeface="ＭＳ Ｐゴシック" panose="020B0600070205080204" pitchFamily="34" charset="-128"/>
              </a:rPr>
              <a:t>You meet a friend on the bus home from campus. She / he tells you a story from their workplace. You say, “Sounds like the manager is very structural.” Your friend says “Huh?” How do you explain the structural frame to your friend in three sentences or less? </a:t>
            </a:r>
          </a:p>
          <a:p>
            <a:pPr eaLnBrk="1" hangingPunct="1">
              <a:buFont typeface="Wingdings" panose="05000000000000000000" pitchFamily="2" charset="2"/>
              <a:buNone/>
            </a:pPr>
            <a:endParaRPr lang="en-US" altLang="en-US" sz="2400" dirty="0">
              <a:ea typeface="ＭＳ Ｐゴシック" panose="020B0600070205080204" pitchFamily="34" charset="-128"/>
            </a:endParaRPr>
          </a:p>
        </p:txBody>
      </p:sp>
    </p:spTree>
    <p:extLst>
      <p:ext uri="{BB962C8B-B14F-4D97-AF65-F5344CB8AC3E}">
        <p14:creationId xmlns:p14="http://schemas.microsoft.com/office/powerpoint/2010/main" val="2455598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609600"/>
            <a:ext cx="8229600" cy="1143000"/>
          </a:xfrm>
        </p:spPr>
        <p:txBody>
          <a:bodyPr/>
          <a:lstStyle/>
          <a:p>
            <a:pPr eaLnBrk="1" hangingPunct="1"/>
            <a:r>
              <a:rPr lang="en-US" altLang="en-US" dirty="0">
                <a:solidFill>
                  <a:schemeClr val="bg1"/>
                </a:solidFill>
                <a:ea typeface="ＭＳ Ｐゴシック" panose="020B0600070205080204" pitchFamily="34" charset="-128"/>
              </a:rPr>
              <a:t>Review</a:t>
            </a:r>
          </a:p>
        </p:txBody>
      </p:sp>
      <p:sp>
        <p:nvSpPr>
          <p:cNvPr id="5123" name="Rectangle 3"/>
          <p:cNvSpPr>
            <a:spLocks noGrp="1" noChangeArrowheads="1"/>
          </p:cNvSpPr>
          <p:nvPr>
            <p:ph type="body" idx="1"/>
          </p:nvPr>
        </p:nvSpPr>
        <p:spPr>
          <a:xfrm>
            <a:off x="228600" y="1828800"/>
            <a:ext cx="8381999" cy="4362450"/>
          </a:xfrm>
        </p:spPr>
        <p:txBody>
          <a:bodyPr/>
          <a:lstStyle/>
          <a:p>
            <a:pPr marL="0" indent="0" eaLnBrk="1" hangingPunct="1">
              <a:buNone/>
            </a:pPr>
            <a:r>
              <a:rPr lang="en-US" altLang="en-US" sz="2400" dirty="0">
                <a:ea typeface="ＭＳ Ｐゴシック" panose="020B0600070205080204" pitchFamily="34" charset="-128"/>
              </a:rPr>
              <a:t>The Human Resource Frame </a:t>
            </a:r>
          </a:p>
          <a:p>
            <a:pPr marL="457200" lvl="1" indent="0" eaLnBrk="1" hangingPunct="1">
              <a:buNone/>
            </a:pPr>
            <a:r>
              <a:rPr lang="en-US" altLang="en-US" sz="2000" dirty="0">
                <a:ea typeface="ＭＳ Ｐゴシック" panose="020B0600070205080204" pitchFamily="34" charset="-128"/>
              </a:rPr>
              <a:t>You have been asked to find some volunteers to staff a CCSAI event. The event is a free concert and there are many jobs to take on. Some jobs involve interaction with concert-goers (i.e. ushering), some jobs are very physical (i.e. stage set-up/take down), and some jobs are more organizational/behind the scenes (booking space, arranging security, etc.) </a:t>
            </a:r>
          </a:p>
          <a:p>
            <a:pPr marL="457200" lvl="1" indent="0" eaLnBrk="1" hangingPunct="1">
              <a:buNone/>
            </a:pPr>
            <a:endParaRPr lang="en-US" altLang="en-US" sz="2000" dirty="0">
              <a:ea typeface="ＭＳ Ｐゴシック" panose="020B0600070205080204" pitchFamily="34" charset="-128"/>
            </a:endParaRPr>
          </a:p>
          <a:p>
            <a:pPr marL="457200" lvl="1" indent="0" eaLnBrk="1" hangingPunct="1">
              <a:buNone/>
            </a:pPr>
            <a:r>
              <a:rPr lang="en-US" altLang="en-US" sz="2000" dirty="0">
                <a:ea typeface="ＭＳ Ｐゴシック" panose="020B0600070205080204" pitchFamily="34" charset="-128"/>
              </a:rPr>
              <a:t>Can you use your knowledge of the HR frame to help you approach this task? How? </a:t>
            </a:r>
          </a:p>
          <a:p>
            <a:pPr eaLnBrk="1" hangingPunct="1">
              <a:buFont typeface="Wingdings" panose="05000000000000000000" pitchFamily="2" charset="2"/>
              <a:buNone/>
            </a:pPr>
            <a:endParaRPr lang="en-US" altLang="en-US" sz="2400" dirty="0">
              <a:ea typeface="ＭＳ Ｐゴシック" panose="020B0600070205080204" pitchFamily="34" charset="-128"/>
            </a:endParaRPr>
          </a:p>
        </p:txBody>
      </p:sp>
    </p:spTree>
    <p:extLst>
      <p:ext uri="{BB962C8B-B14F-4D97-AF65-F5344CB8AC3E}">
        <p14:creationId xmlns:p14="http://schemas.microsoft.com/office/powerpoint/2010/main" val="280922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609600"/>
            <a:ext cx="8229600" cy="1143000"/>
          </a:xfrm>
        </p:spPr>
        <p:txBody>
          <a:bodyPr/>
          <a:lstStyle/>
          <a:p>
            <a:pPr eaLnBrk="1" hangingPunct="1"/>
            <a:r>
              <a:rPr lang="en-US" altLang="en-US" dirty="0">
                <a:solidFill>
                  <a:schemeClr val="bg1"/>
                </a:solidFill>
                <a:ea typeface="ＭＳ Ｐゴシック" panose="020B0600070205080204" pitchFamily="34" charset="-128"/>
              </a:rPr>
              <a:t>Power, Conflict and Coalitions</a:t>
            </a:r>
          </a:p>
        </p:txBody>
      </p:sp>
      <p:sp>
        <p:nvSpPr>
          <p:cNvPr id="5123" name="Rectangle 3"/>
          <p:cNvSpPr>
            <a:spLocks noGrp="1" noChangeArrowheads="1"/>
          </p:cNvSpPr>
          <p:nvPr>
            <p:ph type="body" idx="1"/>
          </p:nvPr>
        </p:nvSpPr>
        <p:spPr>
          <a:xfrm>
            <a:off x="609600" y="2057400"/>
            <a:ext cx="7772400" cy="4362450"/>
          </a:xfrm>
        </p:spPr>
        <p:txBody>
          <a:bodyPr/>
          <a:lstStyle/>
          <a:p>
            <a:pPr eaLnBrk="1" hangingPunct="1"/>
            <a:r>
              <a:rPr lang="en-US" altLang="en-US" sz="2400" dirty="0">
                <a:ea typeface="ＭＳ Ｐゴシック" panose="020B0600070205080204" pitchFamily="34" charset="-128"/>
              </a:rPr>
              <a:t>Assumptions of the Political Frame</a:t>
            </a:r>
          </a:p>
          <a:p>
            <a:pPr eaLnBrk="1" hangingPunct="1"/>
            <a:r>
              <a:rPr lang="en-US" altLang="en-US" sz="2400" dirty="0">
                <a:ea typeface="ＭＳ Ｐゴシック" panose="020B0600070205080204" pitchFamily="34" charset="-128"/>
              </a:rPr>
              <a:t>Organizations as Coalitions</a:t>
            </a:r>
          </a:p>
          <a:p>
            <a:pPr eaLnBrk="1" hangingPunct="1"/>
            <a:r>
              <a:rPr lang="en-US" altLang="en-US" sz="2400" dirty="0">
                <a:ea typeface="ＭＳ Ｐゴシック" panose="020B0600070205080204" pitchFamily="34" charset="-128"/>
              </a:rPr>
              <a:t>Power and Decision-Making</a:t>
            </a:r>
          </a:p>
          <a:p>
            <a:pPr eaLnBrk="1" hangingPunct="1"/>
            <a:r>
              <a:rPr lang="en-US" altLang="en-US" sz="2400" dirty="0">
                <a:ea typeface="ＭＳ Ｐゴシック" panose="020B0600070205080204" pitchFamily="34" charset="-128"/>
              </a:rPr>
              <a:t>Authorities and Partisans</a:t>
            </a:r>
          </a:p>
          <a:p>
            <a:pPr eaLnBrk="1" hangingPunct="1"/>
            <a:r>
              <a:rPr lang="en-US" altLang="en-US" sz="2400" dirty="0">
                <a:ea typeface="ＭＳ Ｐゴシック" panose="020B0600070205080204" pitchFamily="34" charset="-128"/>
              </a:rPr>
              <a:t>Sources of Power</a:t>
            </a:r>
          </a:p>
          <a:p>
            <a:pPr eaLnBrk="1" hangingPunct="1"/>
            <a:r>
              <a:rPr lang="en-US" altLang="en-US" sz="2400" dirty="0">
                <a:ea typeface="ＭＳ Ｐゴシック" panose="020B0600070205080204" pitchFamily="34" charset="-128"/>
              </a:rPr>
              <a:t>Conflict in Organizations</a:t>
            </a:r>
          </a:p>
          <a:p>
            <a:pPr eaLnBrk="1" hangingPunct="1">
              <a:buFont typeface="Wingdings" panose="05000000000000000000" pitchFamily="2" charset="2"/>
              <a:buNone/>
            </a:pPr>
            <a:endParaRPr lang="en-US" altLang="en-US" sz="2400" dirty="0">
              <a:ea typeface="ＭＳ Ｐゴシック" panose="020B0600070205080204" pitchFamily="34" charset="-128"/>
            </a:endParaRPr>
          </a:p>
        </p:txBody>
      </p:sp>
    </p:spTree>
    <p:extLst>
      <p:ext uri="{BB962C8B-B14F-4D97-AF65-F5344CB8AC3E}">
        <p14:creationId xmlns:p14="http://schemas.microsoft.com/office/powerpoint/2010/main" val="2862512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609600"/>
            <a:ext cx="8229600" cy="1143000"/>
          </a:xfrm>
        </p:spPr>
        <p:txBody>
          <a:bodyPr/>
          <a:lstStyle/>
          <a:p>
            <a:pPr eaLnBrk="1" hangingPunct="1"/>
            <a:r>
              <a:rPr lang="en-US" altLang="en-US" dirty="0">
                <a:solidFill>
                  <a:schemeClr val="bg1"/>
                </a:solidFill>
                <a:ea typeface="ＭＳ Ｐゴシック" panose="020B0600070205080204" pitchFamily="34" charset="-128"/>
              </a:rPr>
              <a:t>Organizations as Coalitions</a:t>
            </a:r>
          </a:p>
        </p:txBody>
      </p:sp>
      <p:sp>
        <p:nvSpPr>
          <p:cNvPr id="7171" name="Rectangle 3"/>
          <p:cNvSpPr>
            <a:spLocks noGrp="1" noChangeArrowheads="1"/>
          </p:cNvSpPr>
          <p:nvPr>
            <p:ph type="body" idx="1"/>
          </p:nvPr>
        </p:nvSpPr>
        <p:spPr>
          <a:xfrm>
            <a:off x="0" y="2819400"/>
            <a:ext cx="4495800" cy="2133600"/>
          </a:xfrm>
        </p:spPr>
        <p:txBody>
          <a:bodyPr/>
          <a:lstStyle/>
          <a:p>
            <a:pPr lvl="1" eaLnBrk="1" hangingPunct="1"/>
            <a:r>
              <a:rPr lang="en-US" altLang="en-US" dirty="0">
                <a:ea typeface="ＭＳ Ｐゴシック" panose="020B0600070205080204" pitchFamily="34" charset="-128"/>
              </a:rPr>
              <a:t>Coalitions rather than pyramids</a:t>
            </a:r>
          </a:p>
          <a:p>
            <a:pPr lvl="1" eaLnBrk="1" hangingPunct="1"/>
            <a:r>
              <a:rPr lang="en-US" altLang="en-US" dirty="0">
                <a:ea typeface="ＭＳ Ｐゴシック" panose="020B0600070205080204" pitchFamily="34" charset="-128"/>
              </a:rPr>
              <a:t>Multiple players with divergent interests</a:t>
            </a:r>
            <a:endParaRPr lang="en-US" altLang="en-US" i="1" dirty="0">
              <a:ea typeface="ＭＳ Ｐゴシック" panose="020B0600070205080204" pitchFamily="34" charset="-128"/>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00600" y="2140511"/>
            <a:ext cx="4157133" cy="4207340"/>
          </a:xfrm>
          <a:prstGeom prst="rect">
            <a:avLst/>
          </a:prstGeom>
        </p:spPr>
      </p:pic>
    </p:spTree>
    <p:extLst>
      <p:ext uri="{BB962C8B-B14F-4D97-AF65-F5344CB8AC3E}">
        <p14:creationId xmlns:p14="http://schemas.microsoft.com/office/powerpoint/2010/main" val="9529934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99533" y="533400"/>
            <a:ext cx="8229600" cy="1143000"/>
          </a:xfrm>
        </p:spPr>
        <p:txBody>
          <a:bodyPr/>
          <a:lstStyle/>
          <a:p>
            <a:pPr eaLnBrk="1" hangingPunct="1"/>
            <a:r>
              <a:rPr lang="en-US" altLang="en-US" sz="4400" dirty="0">
                <a:solidFill>
                  <a:schemeClr val="bg1"/>
                </a:solidFill>
                <a:ea typeface="ＭＳ Ｐゴシック" panose="020B0600070205080204" pitchFamily="34" charset="-128"/>
              </a:rPr>
              <a:t>Power and Decision-Making</a:t>
            </a:r>
          </a:p>
        </p:txBody>
      </p:sp>
      <p:sp>
        <p:nvSpPr>
          <p:cNvPr id="8195" name="Rectangle 3"/>
          <p:cNvSpPr>
            <a:spLocks noGrp="1" noChangeArrowheads="1"/>
          </p:cNvSpPr>
          <p:nvPr>
            <p:ph type="body" idx="1"/>
          </p:nvPr>
        </p:nvSpPr>
        <p:spPr>
          <a:xfrm>
            <a:off x="76200" y="2133600"/>
            <a:ext cx="8686800" cy="4525963"/>
          </a:xfrm>
        </p:spPr>
        <p:txBody>
          <a:bodyPr/>
          <a:lstStyle/>
          <a:p>
            <a:pPr marL="457200" lvl="1" indent="0" eaLnBrk="1" hangingPunct="1">
              <a:buNone/>
            </a:pPr>
            <a:r>
              <a:rPr lang="en-US" altLang="en-US" sz="2700" dirty="0" err="1">
                <a:ea typeface="ＭＳ Ｐゴシック" panose="020B0600070205080204" pitchFamily="34" charset="-128"/>
              </a:rPr>
              <a:t>Gamson</a:t>
            </a:r>
            <a:r>
              <a:rPr lang="en-US" altLang="en-US" sz="2700" dirty="0">
                <a:ea typeface="ＭＳ Ｐゴシック" panose="020B0600070205080204" pitchFamily="34" charset="-128"/>
              </a:rPr>
              <a:t>: Authorities and partisans</a:t>
            </a:r>
          </a:p>
          <a:p>
            <a:pPr lvl="2" eaLnBrk="1" hangingPunct="1"/>
            <a:r>
              <a:rPr lang="en-US" altLang="en-US" sz="2400" dirty="0">
                <a:ea typeface="ＭＳ Ｐゴシック" panose="020B0600070205080204" pitchFamily="34" charset="-128"/>
              </a:rPr>
              <a:t>Authorities make binding decisions</a:t>
            </a:r>
          </a:p>
          <a:p>
            <a:pPr lvl="3" eaLnBrk="1" hangingPunct="1"/>
            <a:r>
              <a:rPr lang="en-US" altLang="en-US" sz="2100" dirty="0">
                <a:ea typeface="ＭＳ Ｐゴシック" panose="020B0600070205080204" pitchFamily="34" charset="-128"/>
              </a:rPr>
              <a:t>Agents of social control</a:t>
            </a:r>
          </a:p>
          <a:p>
            <a:pPr lvl="3" eaLnBrk="1" hangingPunct="1"/>
            <a:r>
              <a:rPr lang="en-US" altLang="en-US" sz="2100" dirty="0">
                <a:ea typeface="ＭＳ Ｐゴシック" panose="020B0600070205080204" pitchFamily="34" charset="-128"/>
              </a:rPr>
              <a:t>Seek to maintain authority; their position depends on it</a:t>
            </a:r>
          </a:p>
          <a:p>
            <a:pPr lvl="2" eaLnBrk="1" hangingPunct="1"/>
            <a:r>
              <a:rPr lang="en-US" altLang="en-US" sz="2400" dirty="0">
                <a:ea typeface="ＭＳ Ｐゴシック" panose="020B0600070205080204" pitchFamily="34" charset="-128"/>
              </a:rPr>
              <a:t>Partisans are subject to authorities’ decisions; they will support or question authority depending on decisions affect their interests</a:t>
            </a:r>
          </a:p>
          <a:p>
            <a:pPr lvl="3" eaLnBrk="1" hangingPunct="1"/>
            <a:r>
              <a:rPr lang="en-US" altLang="en-US" sz="2100" dirty="0">
                <a:ea typeface="ＭＳ Ｐゴシック" panose="020B0600070205080204" pitchFamily="34" charset="-128"/>
              </a:rPr>
              <a:t>Recipients of control from authorities</a:t>
            </a:r>
          </a:p>
          <a:p>
            <a:pPr lvl="3" eaLnBrk="1" hangingPunct="1"/>
            <a:r>
              <a:rPr lang="en-US" altLang="en-US" sz="2100" dirty="0">
                <a:ea typeface="ＭＳ Ｐゴシック" panose="020B0600070205080204" pitchFamily="34" charset="-128"/>
              </a:rPr>
              <a:t>Support authority when satisfied, but may challenge when not</a:t>
            </a:r>
          </a:p>
          <a:p>
            <a:pPr lvl="1" eaLnBrk="1" hangingPunct="1">
              <a:buFont typeface="Wingdings" panose="05000000000000000000" pitchFamily="2" charset="2"/>
              <a:buNone/>
            </a:pPr>
            <a:endParaRPr lang="en-US" altLang="en-US" dirty="0">
              <a:ea typeface="ＭＳ Ｐゴシック" panose="020B0600070205080204" pitchFamily="34" charset="-128"/>
            </a:endParaRPr>
          </a:p>
        </p:txBody>
      </p:sp>
    </p:spTree>
    <p:extLst>
      <p:ext uri="{BB962C8B-B14F-4D97-AF65-F5344CB8AC3E}">
        <p14:creationId xmlns:p14="http://schemas.microsoft.com/office/powerpoint/2010/main" val="1089313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40266" y="685800"/>
            <a:ext cx="8229600" cy="1143000"/>
          </a:xfrm>
        </p:spPr>
        <p:txBody>
          <a:bodyPr/>
          <a:lstStyle/>
          <a:p>
            <a:pPr eaLnBrk="1" hangingPunct="1"/>
            <a:r>
              <a:rPr lang="en-US" altLang="en-US" dirty="0">
                <a:solidFill>
                  <a:schemeClr val="bg1"/>
                </a:solidFill>
                <a:ea typeface="ＭＳ Ｐゴシック" panose="020B0600070205080204" pitchFamily="34" charset="-128"/>
              </a:rPr>
              <a:t>Conflict in Organizations</a:t>
            </a:r>
          </a:p>
        </p:txBody>
      </p:sp>
      <p:sp>
        <p:nvSpPr>
          <p:cNvPr id="11267" name="Rectangle 3"/>
          <p:cNvSpPr>
            <a:spLocks noGrp="1" noChangeArrowheads="1"/>
          </p:cNvSpPr>
          <p:nvPr>
            <p:ph type="body" idx="1"/>
          </p:nvPr>
        </p:nvSpPr>
        <p:spPr>
          <a:xfrm>
            <a:off x="228600" y="1905000"/>
            <a:ext cx="8475133" cy="4525963"/>
          </a:xfrm>
        </p:spPr>
        <p:txBody>
          <a:bodyPr/>
          <a:lstStyle/>
          <a:p>
            <a:pPr eaLnBrk="1" hangingPunct="1"/>
            <a:r>
              <a:rPr lang="en-US" altLang="en-US" dirty="0">
                <a:ea typeface="ＭＳ Ｐゴシック" panose="020B0600070205080204" pitchFamily="34" charset="-128"/>
              </a:rPr>
              <a:t>Conflict is natural and inevitable: organizations can have too much or too little </a:t>
            </a:r>
          </a:p>
          <a:p>
            <a:pPr eaLnBrk="1" hangingPunct="1"/>
            <a:r>
              <a:rPr lang="en-US" altLang="en-US" dirty="0">
                <a:ea typeface="ＭＳ Ｐゴシック" panose="020B0600070205080204" pitchFamily="34" charset="-128"/>
              </a:rPr>
              <a:t>Political frame focuses on strategy and tactics for dealing with conflict</a:t>
            </a:r>
          </a:p>
          <a:p>
            <a:pPr eaLnBrk="1" hangingPunct="1"/>
            <a:r>
              <a:rPr lang="en-US" altLang="en-US" dirty="0">
                <a:ea typeface="ＭＳ Ｐゴシック" panose="020B0600070205080204" pitchFamily="34" charset="-128"/>
              </a:rPr>
              <a:t>Forms of organizational conflict</a:t>
            </a:r>
          </a:p>
          <a:p>
            <a:pPr lvl="1" eaLnBrk="1" hangingPunct="1"/>
            <a:r>
              <a:rPr lang="en-US" altLang="en-US" dirty="0">
                <a:ea typeface="ＭＳ Ｐゴシック" panose="020B0600070205080204" pitchFamily="34" charset="-128"/>
              </a:rPr>
              <a:t>Hierarchical conflict</a:t>
            </a:r>
          </a:p>
          <a:p>
            <a:pPr lvl="1" eaLnBrk="1" hangingPunct="1"/>
            <a:r>
              <a:rPr lang="en-US" altLang="en-US" dirty="0">
                <a:ea typeface="ＭＳ Ｐゴシック" panose="020B0600070205080204" pitchFamily="34" charset="-128"/>
              </a:rPr>
              <a:t>Horizontal </a:t>
            </a:r>
          </a:p>
          <a:p>
            <a:pPr lvl="1" eaLnBrk="1" hangingPunct="1"/>
            <a:r>
              <a:rPr lang="en-US" altLang="en-US" dirty="0">
                <a:ea typeface="ＭＳ Ｐゴシック" panose="020B0600070205080204" pitchFamily="34" charset="-128"/>
              </a:rPr>
              <a:t>Cultural </a:t>
            </a:r>
          </a:p>
        </p:txBody>
      </p:sp>
    </p:spTree>
    <p:extLst>
      <p:ext uri="{BB962C8B-B14F-4D97-AF65-F5344CB8AC3E}">
        <p14:creationId xmlns:p14="http://schemas.microsoft.com/office/powerpoint/2010/main" val="2928074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609600"/>
            <a:ext cx="8229600" cy="1143000"/>
          </a:xfrm>
        </p:spPr>
        <p:txBody>
          <a:bodyPr/>
          <a:lstStyle/>
          <a:p>
            <a:pPr eaLnBrk="1" hangingPunct="1"/>
            <a:r>
              <a:rPr lang="en-US" altLang="en-US" dirty="0">
                <a:solidFill>
                  <a:schemeClr val="bg1"/>
                </a:solidFill>
                <a:ea typeface="ＭＳ Ｐゴシック" panose="020B0600070205080204" pitchFamily="34" charset="-128"/>
              </a:rPr>
              <a:t>Summary</a:t>
            </a:r>
          </a:p>
        </p:txBody>
      </p:sp>
      <p:sp>
        <p:nvSpPr>
          <p:cNvPr id="13315" name="Rectangle 3"/>
          <p:cNvSpPr>
            <a:spLocks noGrp="1" noChangeArrowheads="1"/>
          </p:cNvSpPr>
          <p:nvPr>
            <p:ph type="body" idx="1"/>
          </p:nvPr>
        </p:nvSpPr>
        <p:spPr>
          <a:xfrm>
            <a:off x="190500" y="1752600"/>
            <a:ext cx="8763000" cy="4525963"/>
          </a:xfrm>
        </p:spPr>
        <p:txBody>
          <a:bodyPr/>
          <a:lstStyle/>
          <a:p>
            <a:pPr eaLnBrk="1" hangingPunct="1">
              <a:lnSpc>
                <a:spcPct val="90000"/>
              </a:lnSpc>
            </a:pPr>
            <a:r>
              <a:rPr lang="en-US" altLang="en-US" dirty="0">
                <a:ea typeface="ＭＳ Ｐゴシック" panose="020B0600070205080204" pitchFamily="34" charset="-128"/>
              </a:rPr>
              <a:t>The political frame sees a very different world from the traditional view of organizations</a:t>
            </a:r>
          </a:p>
          <a:p>
            <a:pPr lvl="1" eaLnBrk="1" hangingPunct="1">
              <a:lnSpc>
                <a:spcPct val="90000"/>
              </a:lnSpc>
            </a:pPr>
            <a:r>
              <a:rPr lang="en-US" altLang="en-US" dirty="0">
                <a:ea typeface="ＭＳ Ｐゴシック" panose="020B0600070205080204" pitchFamily="34" charset="-128"/>
              </a:rPr>
              <a:t>Traditional: organizations are hierarchies, run by legitimate authorities who set goals and manage performance</a:t>
            </a:r>
          </a:p>
          <a:p>
            <a:pPr lvl="1" eaLnBrk="1" hangingPunct="1">
              <a:lnSpc>
                <a:spcPct val="90000"/>
              </a:lnSpc>
            </a:pPr>
            <a:r>
              <a:rPr lang="en-US" altLang="en-US" dirty="0">
                <a:ea typeface="ＭＳ Ｐゴシック" panose="020B0600070205080204" pitchFamily="34" charset="-128"/>
              </a:rPr>
              <a:t>Political view: organizations are coalitions whose goals are determined by bargaining among multiple contenders</a:t>
            </a:r>
          </a:p>
          <a:p>
            <a:pPr eaLnBrk="1" hangingPunct="1">
              <a:lnSpc>
                <a:spcPct val="90000"/>
              </a:lnSpc>
            </a:pPr>
            <a:r>
              <a:rPr lang="en-US" altLang="en-US" dirty="0">
                <a:ea typeface="ＭＳ Ｐゴシック" panose="020B0600070205080204" pitchFamily="34" charset="-128"/>
              </a:rPr>
              <a:t>Politics can be nasty and brutish, but constructive politics is possible and necessary for organizations to be effective </a:t>
            </a:r>
          </a:p>
        </p:txBody>
      </p:sp>
    </p:spTree>
    <p:extLst>
      <p:ext uri="{BB962C8B-B14F-4D97-AF65-F5344CB8AC3E}">
        <p14:creationId xmlns:p14="http://schemas.microsoft.com/office/powerpoint/2010/main" val="3037010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304800" y="609600"/>
            <a:ext cx="8229600" cy="1143000"/>
          </a:xfrm>
        </p:spPr>
        <p:txBody>
          <a:bodyPr/>
          <a:lstStyle/>
          <a:p>
            <a:pPr eaLnBrk="1" hangingPunct="1"/>
            <a:r>
              <a:rPr lang="en-US" altLang="en-US" dirty="0">
                <a:solidFill>
                  <a:schemeClr val="bg1"/>
                </a:solidFill>
                <a:ea typeface="ＭＳ Ｐゴシック" panose="020B0600070205080204" pitchFamily="34" charset="-128"/>
              </a:rPr>
              <a:t>Sources of Power (p. 196-200)</a:t>
            </a:r>
          </a:p>
        </p:txBody>
      </p:sp>
      <p:sp>
        <p:nvSpPr>
          <p:cNvPr id="9219" name="Rectangle 3"/>
          <p:cNvSpPr>
            <a:spLocks noGrp="1" noChangeArrowheads="1"/>
          </p:cNvSpPr>
          <p:nvPr>
            <p:ph type="body" idx="1"/>
          </p:nvPr>
        </p:nvSpPr>
        <p:spPr/>
        <p:txBody>
          <a:bodyPr/>
          <a:lstStyle/>
          <a:p>
            <a:pPr eaLnBrk="1" hangingPunct="1"/>
            <a:r>
              <a:rPr lang="en-US" altLang="en-US" dirty="0">
                <a:ea typeface="ＭＳ Ｐゴシック" panose="020B0600070205080204" pitchFamily="34" charset="-128"/>
              </a:rPr>
              <a:t>Position power (authority)</a:t>
            </a:r>
          </a:p>
          <a:p>
            <a:pPr eaLnBrk="1" hangingPunct="1"/>
            <a:r>
              <a:rPr lang="en-US" altLang="en-US" dirty="0">
                <a:ea typeface="ＭＳ Ｐゴシック" panose="020B0600070205080204" pitchFamily="34" charset="-128"/>
              </a:rPr>
              <a:t>Control of rewards</a:t>
            </a:r>
          </a:p>
          <a:p>
            <a:pPr eaLnBrk="1" hangingPunct="1"/>
            <a:r>
              <a:rPr lang="en-US" altLang="en-US" dirty="0">
                <a:ea typeface="ＭＳ Ｐゴシック" panose="020B0600070205080204" pitchFamily="34" charset="-128"/>
              </a:rPr>
              <a:t>Coercive power</a:t>
            </a:r>
          </a:p>
          <a:p>
            <a:pPr eaLnBrk="1" hangingPunct="1"/>
            <a:r>
              <a:rPr lang="en-US" altLang="en-US" dirty="0">
                <a:ea typeface="ＭＳ Ｐゴシック" panose="020B0600070205080204" pitchFamily="34" charset="-128"/>
              </a:rPr>
              <a:t>Information and expertise</a:t>
            </a:r>
          </a:p>
          <a:p>
            <a:pPr eaLnBrk="1" hangingPunct="1"/>
            <a:r>
              <a:rPr lang="en-US" altLang="en-US" dirty="0">
                <a:ea typeface="ＭＳ Ｐゴシック" panose="020B0600070205080204" pitchFamily="34" charset="-128"/>
              </a:rPr>
              <a:t>Reputation</a:t>
            </a:r>
          </a:p>
          <a:p>
            <a:pPr eaLnBrk="1" hangingPunct="1"/>
            <a:r>
              <a:rPr lang="en-US" altLang="en-US" dirty="0">
                <a:ea typeface="ＭＳ Ｐゴシック" panose="020B0600070205080204" pitchFamily="34" charset="-128"/>
              </a:rPr>
              <a:t>Personal power</a:t>
            </a:r>
          </a:p>
          <a:p>
            <a:pPr eaLnBrk="1" hangingPunct="1"/>
            <a:r>
              <a:rPr lang="en-US" altLang="en-US" dirty="0">
                <a:ea typeface="ＭＳ Ｐゴシック" panose="020B0600070205080204" pitchFamily="34" charset="-128"/>
              </a:rPr>
              <a:t>Alliances and networks</a:t>
            </a:r>
          </a:p>
          <a:p>
            <a:pPr eaLnBrk="1" hangingPunct="1"/>
            <a:r>
              <a:rPr lang="en-US" altLang="en-US" dirty="0">
                <a:ea typeface="ＭＳ Ｐゴシック" panose="020B0600070205080204" pitchFamily="34" charset="-128"/>
              </a:rPr>
              <a:t>Access and control of agenda</a:t>
            </a:r>
          </a:p>
          <a:p>
            <a:pPr eaLnBrk="1" hangingPunct="1"/>
            <a:r>
              <a:rPr lang="en-US" altLang="en-US" dirty="0">
                <a:ea typeface="ＭＳ Ｐゴシック" panose="020B0600070205080204" pitchFamily="34" charset="-128"/>
              </a:rPr>
              <a:t>Framing: control of meaning and symbols</a:t>
            </a:r>
          </a:p>
        </p:txBody>
      </p:sp>
      <p:sp>
        <p:nvSpPr>
          <p:cNvPr id="2" name="Speech Bubble: Rectangle 1"/>
          <p:cNvSpPr/>
          <p:nvPr/>
        </p:nvSpPr>
        <p:spPr>
          <a:xfrm>
            <a:off x="5715000" y="2110580"/>
            <a:ext cx="2971800" cy="2842419"/>
          </a:xfrm>
          <a:prstGeom prst="wedgeRectCallout">
            <a:avLst>
              <a:gd name="adj1" fmla="val -115845"/>
              <a:gd name="adj2" fmla="val 43411"/>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Reciprocation</a:t>
            </a:r>
          </a:p>
          <a:p>
            <a:pPr algn="ctr"/>
            <a:r>
              <a:rPr lang="en-CA" dirty="0">
                <a:solidFill>
                  <a:schemeClr val="tx1"/>
                </a:solidFill>
              </a:rPr>
              <a:t>Commitment and consistency</a:t>
            </a:r>
          </a:p>
          <a:p>
            <a:pPr algn="ctr"/>
            <a:r>
              <a:rPr lang="en-CA" dirty="0">
                <a:solidFill>
                  <a:schemeClr val="tx1"/>
                </a:solidFill>
              </a:rPr>
              <a:t>Social proof</a:t>
            </a:r>
          </a:p>
          <a:p>
            <a:pPr algn="ctr"/>
            <a:r>
              <a:rPr lang="en-CA" dirty="0">
                <a:solidFill>
                  <a:schemeClr val="tx1"/>
                </a:solidFill>
              </a:rPr>
              <a:t>Liking</a:t>
            </a:r>
          </a:p>
          <a:p>
            <a:pPr algn="ctr"/>
            <a:r>
              <a:rPr lang="en-CA" dirty="0">
                <a:solidFill>
                  <a:schemeClr val="tx1"/>
                </a:solidFill>
              </a:rPr>
              <a:t>Authority</a:t>
            </a:r>
          </a:p>
          <a:p>
            <a:pPr algn="ctr"/>
            <a:r>
              <a:rPr lang="en-CA" dirty="0">
                <a:solidFill>
                  <a:schemeClr val="tx1"/>
                </a:solidFill>
              </a:rPr>
              <a:t>Scarcity</a:t>
            </a:r>
          </a:p>
        </p:txBody>
      </p:sp>
    </p:spTree>
    <p:extLst>
      <p:ext uri="{BB962C8B-B14F-4D97-AF65-F5344CB8AC3E}">
        <p14:creationId xmlns:p14="http://schemas.microsoft.com/office/powerpoint/2010/main" val="265233492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4493</TotalTime>
  <Words>598</Words>
  <Application>Microsoft Office PowerPoint</Application>
  <PresentationFormat>On-screen Show (4:3)</PresentationFormat>
  <Paragraphs>83</Paragraphs>
  <Slides>11</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ＭＳ Ｐゴシック</vt:lpstr>
      <vt:lpstr>Arial</vt:lpstr>
      <vt:lpstr>Calibri</vt:lpstr>
      <vt:lpstr>Tahoma</vt:lpstr>
      <vt:lpstr>Times New Roman</vt:lpstr>
      <vt:lpstr>Wingdings</vt:lpstr>
      <vt:lpstr>Default Design</vt:lpstr>
      <vt:lpstr>Integrated Business Planning MGMT 324 Exploring the Political Frame</vt:lpstr>
      <vt:lpstr>Agenda</vt:lpstr>
      <vt:lpstr>Review</vt:lpstr>
      <vt:lpstr>Review</vt:lpstr>
      <vt:lpstr>Review</vt:lpstr>
      <vt:lpstr>Power, Conflict and Coalitions</vt:lpstr>
      <vt:lpstr>Organizations as Coalitions</vt:lpstr>
      <vt:lpstr>Power and Decision-Making</vt:lpstr>
      <vt:lpstr>Conflict in Organizations</vt:lpstr>
      <vt:lpstr>Summary</vt:lpstr>
      <vt:lpstr>Sources of Power (p. 196-200)</vt:lpstr>
    </vt:vector>
  </TitlesOfParts>
  <Company>The McGraw-Hill Companies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Liz Clarke</dc:creator>
  <cp:lastModifiedBy>Susan Kates</cp:lastModifiedBy>
  <cp:revision>190</cp:revision>
  <cp:lastPrinted>2016-09-13T18:54:26Z</cp:lastPrinted>
  <dcterms:created xsi:type="dcterms:W3CDTF">2011-09-21T16:58:42Z</dcterms:created>
  <dcterms:modified xsi:type="dcterms:W3CDTF">2017-10-01T15:04:02Z</dcterms:modified>
</cp:coreProperties>
</file>